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6" r:id="rId4"/>
    <p:sldId id="267" r:id="rId5"/>
    <p:sldId id="260" r:id="rId6"/>
    <p:sldId id="264" r:id="rId7"/>
    <p:sldId id="268" r:id="rId8"/>
    <p:sldId id="265" r:id="rId9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4" autoAdjust="0"/>
    <p:restoredTop sz="94660"/>
  </p:normalViewPr>
  <p:slideViewPr>
    <p:cSldViewPr>
      <p:cViewPr varScale="1">
        <p:scale>
          <a:sx n="78" d="100"/>
          <a:sy n="78" d="100"/>
        </p:scale>
        <p:origin x="11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0EFA7-713A-417F-85AC-E44AA84A7B9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C2B8B-2A1B-44B3-985B-5F7DB50E2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6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8.12.2021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https://muys.sabis.sakarya.edu.tr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6B54-0DD6-4422-8C32-6E224113AF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5441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F4023-7052-4B98-964B-EBDFC079D35A}" type="datetime1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A1AD-ED13-4280-A8F0-331315672A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0212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CED06-8A68-4427-9B08-042725B736FE}" type="datetime1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5B2E-8855-4081-8B99-D88FE48873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99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BB02-3512-40B0-9B5D-0AB6F0C5A752}" type="datetime1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FCEC-F9F1-456F-A6E1-2A6B71C32FB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9571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634D1-5F1F-41C5-90EA-609E41482D42}" type="datetime1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4244-FA05-4781-88B6-E60A45952B5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567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36D-C63B-4551-B742-CF7DD6DBF934}" type="datetime1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C163-7B42-4F50-A6E3-53316D5CB96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71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2B4B1-C645-45BF-AE5D-8CA8C5FD036A}" type="datetime1">
              <a:rPr lang="tr-TR" smtClean="0"/>
              <a:t>8.12.2021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5BDA-E1FF-49E6-B83D-D7E3BE63BB4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468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4C68D-7CBF-4788-9811-C8493A643BAC}" type="datetime1">
              <a:rPr lang="tr-TR" smtClean="0"/>
              <a:t>8.12.2021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DCA7-3BCE-49A7-B58C-B224F3C5798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9041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5C740-CD77-4BD0-A45D-86FDC9CA075D}" type="datetime1">
              <a:rPr lang="tr-TR" smtClean="0"/>
              <a:t>8.12.2021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0752-3C77-4E5D-A44C-B4F5831A1AA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877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27B58-761E-4D79-B6EE-D1AA3411916B}" type="datetime1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DF020-534A-42EF-B94C-B27622601A7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1134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AA3B-A63B-4198-B100-1AC0DC4396E4}" type="datetime1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821D-E953-460B-AEB2-0E7B0C4E6A3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80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E3B30F-6E9B-4F58-B0AA-E2039E731EC2}" type="datetime1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798881B-7013-400D-BCFF-2080C7919D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848872" cy="29527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rgbClr val="112F63"/>
                </a:solidFill>
                <a:cs typeface="Arial" pitchFamily="34" charset="0"/>
              </a:rPr>
              <a:t>Mesleki Uygulama Yönetim Sistemi</a:t>
            </a:r>
            <a:endParaRPr lang="tr-TR" sz="4000" b="1" dirty="0">
              <a:solidFill>
                <a:srgbClr val="112F63"/>
              </a:solidFill>
              <a:cs typeface="Arial" pitchFamily="34" charset="0"/>
            </a:endParaRPr>
          </a:p>
        </p:txBody>
      </p:sp>
      <p:pic>
        <p:nvPicPr>
          <p:cNvPr id="307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1886"/>
            <a:ext cx="9144000" cy="3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704856" cy="1752600"/>
          </a:xfrm>
        </p:spPr>
        <p:txBody>
          <a:bodyPr/>
          <a:lstStyle/>
          <a:p>
            <a:r>
              <a:rPr lang="tr-TR" smtClean="0"/>
              <a:t>Tanıtım Toplantısı</a:t>
            </a:r>
            <a:endParaRPr lang="tr-TR" dirty="0" smtClean="0"/>
          </a:p>
          <a:p>
            <a:r>
              <a:rPr lang="tr-TR" dirty="0" smtClean="0"/>
              <a:t>8 Aralık 2021</a:t>
            </a:r>
            <a:endParaRPr lang="tr-T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771800" y="909413"/>
            <a:ext cx="3888432" cy="79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4040286" y="6309320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 smtClean="0"/>
              <a:t>https://muys.sabis.sakarya.edu.tr</a:t>
            </a:r>
            <a:endParaRPr lang="tr-TR" sz="1200" dirty="0"/>
          </a:p>
        </p:txBody>
      </p:sp>
      <p:sp>
        <p:nvSpPr>
          <p:cNvPr id="5" name="Dikdörtgen 4"/>
          <p:cNvSpPr/>
          <p:nvPr/>
        </p:nvSpPr>
        <p:spPr>
          <a:xfrm>
            <a:off x="3612699" y="2135053"/>
            <a:ext cx="1918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MUYS</a:t>
            </a:r>
            <a:endParaRPr lang="tr-TR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408366" y="4365104"/>
            <a:ext cx="8327268" cy="1456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Başlık 1"/>
          <p:cNvSpPr>
            <a:spLocks noGrp="1"/>
          </p:cNvSpPr>
          <p:nvPr>
            <p:ph type="title"/>
          </p:nvPr>
        </p:nvSpPr>
        <p:spPr>
          <a:xfrm>
            <a:off x="457200" y="-101821"/>
            <a:ext cx="8229600" cy="1143000"/>
          </a:xfrm>
        </p:spPr>
        <p:txBody>
          <a:bodyPr/>
          <a:lstStyle/>
          <a:p>
            <a:r>
              <a:rPr lang="tr-TR" altLang="tr-TR" sz="4000" b="1" dirty="0" smtClean="0">
                <a:solidFill>
                  <a:srgbClr val="112F63"/>
                </a:solidFill>
              </a:rPr>
              <a:t>Hedefler - Sorunlar</a:t>
            </a:r>
            <a:endParaRPr lang="tr-TR" altLang="tr-TR" sz="4000" b="1" dirty="0">
              <a:solidFill>
                <a:srgbClr val="112F63"/>
              </a:solidFill>
            </a:endParaRPr>
          </a:p>
        </p:txBody>
      </p:sp>
      <p:sp>
        <p:nvSpPr>
          <p:cNvPr id="4099" name="İçerik Yer Tutucusu 2"/>
          <p:cNvSpPr>
            <a:spLocks noGrp="1"/>
          </p:cNvSpPr>
          <p:nvPr>
            <p:ph idx="1"/>
          </p:nvPr>
        </p:nvSpPr>
        <p:spPr>
          <a:xfrm>
            <a:off x="374684" y="626073"/>
            <a:ext cx="8568952" cy="5195471"/>
          </a:xfrm>
        </p:spPr>
        <p:txBody>
          <a:bodyPr/>
          <a:lstStyle/>
          <a:p>
            <a:r>
              <a:rPr lang="tr-TR" altLang="tr-TR" sz="2400" dirty="0" smtClean="0">
                <a:solidFill>
                  <a:srgbClr val="112F63"/>
                </a:solidFill>
              </a:rPr>
              <a:t>Mezunların iş ortamına uyum sürecini erkene çekmek</a:t>
            </a:r>
            <a:endParaRPr lang="tr-TR" altLang="tr-TR" sz="2400" dirty="0">
              <a:solidFill>
                <a:srgbClr val="112F63"/>
              </a:solidFill>
            </a:endParaRPr>
          </a:p>
          <a:p>
            <a:pPr lvl="1"/>
            <a:r>
              <a:rPr lang="tr-TR" altLang="tr-TR" sz="1800" dirty="0" smtClean="0"/>
              <a:t>Staj süreleri bunun için yetersiz kalıyor</a:t>
            </a:r>
          </a:p>
          <a:p>
            <a:pPr lvl="1"/>
            <a:r>
              <a:rPr lang="tr-TR" altLang="tr-TR" sz="1800" dirty="0"/>
              <a:t>Firmalar işe alacağı mezun adayları ile </a:t>
            </a:r>
            <a:r>
              <a:rPr lang="tr-TR" altLang="tr-TR" sz="1800" dirty="0" smtClean="0"/>
              <a:t>en az </a:t>
            </a:r>
            <a:r>
              <a:rPr lang="tr-TR" altLang="tr-TR" sz="1800" dirty="0"/>
              <a:t>bir dönem çalışmak </a:t>
            </a:r>
            <a:r>
              <a:rPr lang="tr-TR" altLang="tr-TR" sz="1800" dirty="0" smtClean="0"/>
              <a:t>ister</a:t>
            </a:r>
            <a:endParaRPr lang="tr-TR" altLang="tr-TR" sz="2400" dirty="0" smtClean="0">
              <a:solidFill>
                <a:srgbClr val="112F63"/>
              </a:solidFill>
            </a:endParaRPr>
          </a:p>
          <a:p>
            <a:r>
              <a:rPr lang="tr-TR" altLang="tr-TR" sz="2400" dirty="0" smtClean="0">
                <a:solidFill>
                  <a:srgbClr val="112F63"/>
                </a:solidFill>
              </a:rPr>
              <a:t>Özgüveni yüksek mezunlar vermek</a:t>
            </a:r>
          </a:p>
          <a:p>
            <a:pPr lvl="1"/>
            <a:r>
              <a:rPr lang="tr-TR" altLang="tr-TR" sz="1800" dirty="0" smtClean="0"/>
              <a:t>Eğitim </a:t>
            </a:r>
            <a:r>
              <a:rPr lang="tr-TR" altLang="tr-TR" sz="1800" dirty="0"/>
              <a:t>döneminde işyerinde olmak öğrencilere özgüven </a:t>
            </a:r>
            <a:r>
              <a:rPr lang="tr-TR" altLang="tr-TR" sz="1800" dirty="0" smtClean="0"/>
              <a:t>kazandırıyor</a:t>
            </a:r>
          </a:p>
          <a:p>
            <a:pPr lvl="1"/>
            <a:r>
              <a:rPr lang="tr-TR" altLang="tr-TR" sz="1800" dirty="0" smtClean="0"/>
              <a:t>Öğrenciler </a:t>
            </a:r>
            <a:r>
              <a:rPr lang="tr-TR" altLang="tr-TR" sz="1800" dirty="0"/>
              <a:t>için profesyonel deneyim önemli bir </a:t>
            </a:r>
            <a:r>
              <a:rPr lang="tr-TR" altLang="tr-TR" sz="1800" dirty="0" smtClean="0"/>
              <a:t>kazanım ve referans oluşturuyor</a:t>
            </a:r>
            <a:endParaRPr lang="tr-TR" altLang="tr-TR" sz="1800" dirty="0"/>
          </a:p>
          <a:p>
            <a:r>
              <a:rPr lang="tr-TR" altLang="tr-TR" sz="2400" dirty="0" smtClean="0">
                <a:solidFill>
                  <a:srgbClr val="112F63"/>
                </a:solidFill>
              </a:rPr>
              <a:t>Üniversite – Sanayi işbirliğini artırmak </a:t>
            </a:r>
          </a:p>
          <a:p>
            <a:pPr marL="0" indent="0">
              <a:buNone/>
            </a:pPr>
            <a:r>
              <a:rPr lang="tr-TR" altLang="tr-TR" sz="2400" dirty="0" smtClean="0">
                <a:solidFill>
                  <a:srgbClr val="112F63"/>
                </a:solidFill>
              </a:rPr>
              <a:t>      ----------------------------   SORUNLAR ---------------------------------</a:t>
            </a:r>
          </a:p>
          <a:p>
            <a:pPr marL="0" indent="0">
              <a:buNone/>
            </a:pPr>
            <a:r>
              <a:rPr lang="tr-TR" altLang="tr-TR" sz="1800" dirty="0" smtClean="0">
                <a:solidFill>
                  <a:srgbClr val="112F63"/>
                </a:solidFill>
              </a:rPr>
              <a:t>  1) Akademik ders planı, 2) Çok sayıda firma, 3) Çok sayıda bölüm, 4) Çok sayıda öğrenci</a:t>
            </a:r>
          </a:p>
          <a:p>
            <a:pPr marL="0" indent="0">
              <a:buNone/>
            </a:pPr>
            <a:r>
              <a:rPr lang="tr-TR" altLang="tr-TR" sz="1800" dirty="0" smtClean="0">
                <a:solidFill>
                  <a:srgbClr val="112F63"/>
                </a:solidFill>
              </a:rPr>
              <a:t>  5) Öğrenci nitelikleri 6) ?</a:t>
            </a:r>
          </a:p>
          <a:p>
            <a:pPr marL="0" indent="0">
              <a:buNone/>
            </a:pPr>
            <a:r>
              <a:rPr lang="tr-TR" altLang="tr-TR" sz="2400" dirty="0" smtClean="0">
                <a:solidFill>
                  <a:srgbClr val="112F63"/>
                </a:solidFill>
              </a:rPr>
              <a:t>           ÇÖZÜM </a:t>
            </a:r>
            <a:r>
              <a:rPr lang="tr-TR" altLang="tr-TR" sz="2400" dirty="0" smtClean="0">
                <a:solidFill>
                  <a:srgbClr val="112F63"/>
                </a:solidFill>
                <a:sym typeface="Wingdings" panose="05000000000000000000" pitchFamily="2" charset="2"/>
              </a:rPr>
              <a:t> </a:t>
            </a:r>
            <a:r>
              <a:rPr lang="tr-TR" altLang="tr-TR" sz="2400" dirty="0" smtClean="0">
                <a:solidFill>
                  <a:srgbClr val="112F63"/>
                </a:solidFill>
              </a:rPr>
              <a:t>MUYS: Mesleki Uygulama Yönetim Sistemi</a:t>
            </a:r>
            <a:endParaRPr lang="tr-TR" altLang="tr-TR" sz="2400" dirty="0">
              <a:solidFill>
                <a:srgbClr val="112F63"/>
              </a:solidFill>
            </a:endParaRPr>
          </a:p>
          <a:p>
            <a:pPr marL="457200" lvl="1" indent="0">
              <a:buNone/>
            </a:pPr>
            <a:r>
              <a:rPr lang="tr-TR" altLang="tr-TR" sz="1800" b="1" dirty="0"/>
              <a:t>1)</a:t>
            </a:r>
            <a:r>
              <a:rPr lang="tr-TR" altLang="tr-TR" sz="1800" dirty="0"/>
              <a:t> </a:t>
            </a:r>
            <a:r>
              <a:rPr lang="tr-TR" altLang="tr-TR" sz="1800" b="1" dirty="0" smtClean="0"/>
              <a:t>Web tabanlı bir sistem</a:t>
            </a:r>
            <a:r>
              <a:rPr lang="tr-TR" altLang="tr-TR" sz="1800" dirty="0" smtClean="0"/>
              <a:t>, </a:t>
            </a:r>
            <a:r>
              <a:rPr lang="tr-TR" altLang="tr-TR" sz="1800" b="1" dirty="0"/>
              <a:t>2) </a:t>
            </a:r>
            <a:r>
              <a:rPr lang="tr-TR" altLang="tr-TR" sz="1800" b="1" dirty="0" smtClean="0"/>
              <a:t>Online talep ve tahsis, izleme</a:t>
            </a:r>
            <a:r>
              <a:rPr lang="tr-TR" altLang="tr-TR" sz="1800" dirty="0" smtClean="0"/>
              <a:t>, </a:t>
            </a:r>
            <a:r>
              <a:rPr lang="tr-TR" altLang="tr-TR" sz="1800" b="1" dirty="0"/>
              <a:t>3) </a:t>
            </a:r>
            <a:r>
              <a:rPr lang="tr-TR" altLang="tr-TR" sz="1800" b="1" dirty="0" smtClean="0"/>
              <a:t>Online öğrenci durumu izleme, 4) Mesaj bırakma, 5) SABİS ile akademik entegrasyon, 6) ?</a:t>
            </a:r>
            <a:endParaRPr lang="tr-TR" altLang="tr-TR" sz="1800" b="1" dirty="0"/>
          </a:p>
        </p:txBody>
      </p:sp>
      <p:pic>
        <p:nvPicPr>
          <p:cNvPr id="4102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ra Finans Kredi Fonu, banknot, amerika birleşik devletleri doları, nakit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286" y="13133143"/>
            <a:ext cx="249677" cy="86832"/>
          </a:xfrm>
          <a:prstGeom prst="rect">
            <a:avLst/>
          </a:prstGeom>
          <a:noFill/>
          <a:effectLst>
            <a:glow>
              <a:schemeClr val="accent1"/>
            </a:glow>
            <a:outerShdw blurRad="508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>
            <a:extLst>
              <a:ext uri="{FF2B5EF4-FFF2-40B4-BE49-F238E27FC236}">
                <a16:creationId xmlns:a16="http://schemas.microsoft.com/office/drawing/2014/main" id="{3A6C1FDE-BE0F-EF40-A648-AB47C9CDBBCA}"/>
              </a:ext>
            </a:extLst>
          </p:cNvPr>
          <p:cNvSpPr txBox="1">
            <a:spLocks/>
          </p:cNvSpPr>
          <p:nvPr/>
        </p:nvSpPr>
        <p:spPr bwMode="auto">
          <a:xfrm>
            <a:off x="3491880" y="6393706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2</a:t>
            </a:fld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2893" y="58590"/>
            <a:ext cx="8435280" cy="1210146"/>
          </a:xfrm>
        </p:spPr>
        <p:txBody>
          <a:bodyPr/>
          <a:lstStyle/>
          <a:p>
            <a:r>
              <a:rPr lang="tr-TR" sz="3600" b="1" dirty="0" smtClean="0">
                <a:solidFill>
                  <a:srgbClr val="112F63"/>
                </a:solidFill>
              </a:rPr>
              <a:t>MUYS: Giriş sayfası </a:t>
            </a:r>
            <a:endParaRPr lang="en-US" sz="3600" b="1" dirty="0">
              <a:solidFill>
                <a:srgbClr val="112F63"/>
              </a:solidFill>
            </a:endParaRPr>
          </a:p>
        </p:txBody>
      </p:sp>
      <p:pic>
        <p:nvPicPr>
          <p:cNvPr id="11" name="Resim 4">
            <a:extLst>
              <a:ext uri="{FF2B5EF4-FFF2-40B4-BE49-F238E27FC236}">
                <a16:creationId xmlns:a16="http://schemas.microsoft.com/office/drawing/2014/main" id="{A35849B6-295D-0541-B329-D9991F4D9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03DC7E26-AD24-2F42-9303-CF0F4A4AA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3</a:t>
            </a:fld>
            <a:endParaRPr lang="tr-TR" alt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303" y="1259548"/>
            <a:ext cx="8427161" cy="418567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902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89640" cy="634082"/>
          </a:xfrm>
        </p:spPr>
        <p:txBody>
          <a:bodyPr/>
          <a:lstStyle/>
          <a:p>
            <a:r>
              <a:rPr lang="tr-TR" sz="3600" b="1" dirty="0" smtClean="0">
                <a:solidFill>
                  <a:srgbClr val="112F63"/>
                </a:solidFill>
              </a:rPr>
              <a:t>MUYS: Menü, işlevler</a:t>
            </a:r>
            <a:r>
              <a:rPr lang="en-US" sz="3600" b="1" dirty="0">
                <a:solidFill>
                  <a:srgbClr val="112F63"/>
                </a:solidFill>
              </a:rPr>
              <a:t>	</a:t>
            </a:r>
          </a:p>
        </p:txBody>
      </p:sp>
      <p:pic>
        <p:nvPicPr>
          <p:cNvPr id="9" name="Resim 4">
            <a:extLst>
              <a:ext uri="{FF2B5EF4-FFF2-40B4-BE49-F238E27FC236}">
                <a16:creationId xmlns:a16="http://schemas.microsoft.com/office/drawing/2014/main" id="{F393E2E9-0CFC-924A-9F9D-EB3BDAB67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6090619-1D50-7E43-99A8-FFE8A3353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4</a:t>
            </a:fld>
            <a:endParaRPr lang="tr-TR" altLang="tr-TR" dirty="0"/>
          </a:p>
        </p:txBody>
      </p:sp>
      <p:sp>
        <p:nvSpPr>
          <p:cNvPr id="12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977" y="988282"/>
            <a:ext cx="8501503" cy="49394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601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36512" y="8099"/>
            <a:ext cx="8856984" cy="1116645"/>
          </a:xfrm>
        </p:spPr>
        <p:txBody>
          <a:bodyPr/>
          <a:lstStyle/>
          <a:p>
            <a:r>
              <a:rPr lang="tr-TR" altLang="tr-TR" sz="3600" b="1" dirty="0" smtClean="0">
                <a:solidFill>
                  <a:srgbClr val="112F63"/>
                </a:solidFill>
              </a:rPr>
              <a:t>MUYS: Firma kaydı</a:t>
            </a:r>
            <a:endParaRPr lang="tr-TR" sz="3600" b="1" dirty="0">
              <a:solidFill>
                <a:srgbClr val="112F63"/>
              </a:solidFill>
            </a:endParaRPr>
          </a:p>
        </p:txBody>
      </p:sp>
      <p:pic>
        <p:nvPicPr>
          <p:cNvPr id="10" name="Resim 4">
            <a:extLst>
              <a:ext uri="{FF2B5EF4-FFF2-40B4-BE49-F238E27FC236}">
                <a16:creationId xmlns:a16="http://schemas.microsoft.com/office/drawing/2014/main" id="{3F5F6B01-0916-6B4E-9142-A85E2EA72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32C74CF5-2363-C040-BA4B-09B99F6CF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pic>
        <p:nvPicPr>
          <p:cNvPr id="12" name="Resim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5400600" cy="49470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430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6836" y="153480"/>
            <a:ext cx="9036496" cy="1143000"/>
          </a:xfrm>
        </p:spPr>
        <p:txBody>
          <a:bodyPr/>
          <a:lstStyle/>
          <a:p>
            <a:r>
              <a:rPr lang="tr-TR" altLang="tr-TR" sz="3600" b="1" dirty="0" smtClean="0">
                <a:solidFill>
                  <a:srgbClr val="112F63"/>
                </a:solidFill>
              </a:rPr>
              <a:t>MUYS: Öğrenci talep </a:t>
            </a:r>
            <a:r>
              <a:rPr lang="tr-TR" altLang="tr-TR" sz="3600" b="1" dirty="0" err="1" smtClean="0">
                <a:solidFill>
                  <a:srgbClr val="112F63"/>
                </a:solidFill>
              </a:rPr>
              <a:t>arayüzü</a:t>
            </a:r>
            <a:endParaRPr lang="tr-TR" sz="3600" b="1" dirty="0">
              <a:solidFill>
                <a:srgbClr val="112F63"/>
              </a:solidFill>
            </a:endParaRPr>
          </a:p>
        </p:txBody>
      </p:sp>
      <p:pic>
        <p:nvPicPr>
          <p:cNvPr id="8" name="Resim 4">
            <a:extLst>
              <a:ext uri="{FF2B5EF4-FFF2-40B4-BE49-F238E27FC236}">
                <a16:creationId xmlns:a16="http://schemas.microsoft.com/office/drawing/2014/main" id="{7EE68644-ACC0-134B-A74A-E11A1B528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74DABFD-C66C-904B-8CA9-6E13B3C68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pic>
        <p:nvPicPr>
          <p:cNvPr id="10" name="İçerik Yer Tutucusu 9" descr="C:\Users\Sau\Downloads\ogrenciTalepEtSayfasindaYeniTalepDenince.PNG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6474"/>
            <a:ext cx="7735380" cy="38867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788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14329" y="-18256"/>
            <a:ext cx="9036496" cy="1143000"/>
          </a:xfrm>
        </p:spPr>
        <p:txBody>
          <a:bodyPr/>
          <a:lstStyle/>
          <a:p>
            <a:r>
              <a:rPr lang="tr-TR" altLang="tr-TR" sz="3600" b="1" dirty="0" smtClean="0">
                <a:solidFill>
                  <a:srgbClr val="112F63"/>
                </a:solidFill>
              </a:rPr>
              <a:t>MUYS: Öğrenciden belge talep </a:t>
            </a:r>
            <a:r>
              <a:rPr lang="tr-TR" altLang="tr-TR" sz="3600" b="1" dirty="0" err="1" smtClean="0">
                <a:solidFill>
                  <a:srgbClr val="112F63"/>
                </a:solidFill>
              </a:rPr>
              <a:t>arayüzü</a:t>
            </a:r>
            <a:endParaRPr lang="tr-TR" sz="3600" b="1" dirty="0">
              <a:solidFill>
                <a:srgbClr val="112F63"/>
              </a:solidFill>
            </a:endParaRPr>
          </a:p>
        </p:txBody>
      </p:sp>
      <p:pic>
        <p:nvPicPr>
          <p:cNvPr id="8" name="Resim 4">
            <a:extLst>
              <a:ext uri="{FF2B5EF4-FFF2-40B4-BE49-F238E27FC236}">
                <a16:creationId xmlns:a16="http://schemas.microsoft.com/office/drawing/2014/main" id="{7EE68644-ACC0-134B-A74A-E11A1B528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74DABFD-C66C-904B-8CA9-6E13B3C68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80449" y="1290304"/>
            <a:ext cx="8640023" cy="429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87977"/>
            <a:ext cx="8229600" cy="1143000"/>
          </a:xfrm>
        </p:spPr>
        <p:txBody>
          <a:bodyPr/>
          <a:lstStyle/>
          <a:p>
            <a:r>
              <a:rPr lang="tr-TR" altLang="tr-TR" sz="4000" b="1" dirty="0">
                <a:solidFill>
                  <a:srgbClr val="112F63"/>
                </a:solidFill>
              </a:rPr>
              <a:t>Sonuçlar</a:t>
            </a:r>
            <a:endParaRPr lang="tr-TR" sz="4000" b="1" dirty="0">
              <a:solidFill>
                <a:srgbClr val="112F63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512" y="1081391"/>
            <a:ext cx="8229600" cy="5688632"/>
          </a:xfrm>
        </p:spPr>
        <p:txBody>
          <a:bodyPr/>
          <a:lstStyle/>
          <a:p>
            <a:r>
              <a:rPr lang="tr-TR" sz="2400" b="1" dirty="0" err="1" smtClean="0">
                <a:solidFill>
                  <a:srgbClr val="112F63"/>
                </a:solidFill>
              </a:rPr>
              <a:t>MUYS’un</a:t>
            </a:r>
            <a:r>
              <a:rPr lang="tr-TR" sz="2400" b="1" dirty="0" smtClean="0">
                <a:solidFill>
                  <a:srgbClr val="112F63"/>
                </a:solidFill>
              </a:rPr>
              <a:t> özellikleri</a:t>
            </a:r>
            <a:r>
              <a:rPr lang="tr-TR" sz="2400" b="1" dirty="0">
                <a:solidFill>
                  <a:srgbClr val="112F63"/>
                </a:solidFill>
              </a:rPr>
              <a:t>:</a:t>
            </a:r>
          </a:p>
          <a:p>
            <a:pPr marL="800100" lvl="1" indent="-342900">
              <a:buAutoNum type="arabicParenR"/>
            </a:pPr>
            <a:r>
              <a:rPr lang="tr-TR" sz="1800" dirty="0" smtClean="0"/>
              <a:t>Web tabanlı, online, mesajlaşma altyapısı </a:t>
            </a:r>
          </a:p>
          <a:p>
            <a:pPr marL="800100" lvl="1" indent="-342900">
              <a:buAutoNum type="arabicParenR"/>
            </a:pPr>
            <a:r>
              <a:rPr lang="tr-TR" sz="1800" dirty="0" smtClean="0"/>
              <a:t>Üniversite-sanayi ilişkilerini geliştirmek ve kolaylaştırmak için tasarlanmış </a:t>
            </a:r>
            <a:r>
              <a:rPr lang="tr-TR" sz="1600" dirty="0"/>
              <a:t/>
            </a:r>
            <a:br>
              <a:rPr lang="tr-TR" sz="1600" dirty="0"/>
            </a:br>
            <a:endParaRPr lang="tr-TR" sz="1600" dirty="0"/>
          </a:p>
          <a:p>
            <a:r>
              <a:rPr lang="tr-TR" sz="2400" b="1" dirty="0">
                <a:solidFill>
                  <a:srgbClr val="112F63"/>
                </a:solidFill>
              </a:rPr>
              <a:t>Çıktılar:</a:t>
            </a:r>
          </a:p>
          <a:p>
            <a:pPr lvl="1"/>
            <a:r>
              <a:rPr lang="tr-TR" sz="1800" dirty="0" smtClean="0"/>
              <a:t>UMDE, 7+1</a:t>
            </a:r>
            <a:r>
              <a:rPr lang="tr-TR" sz="1800" smtClean="0"/>
              <a:t>, 3+1 ve </a:t>
            </a:r>
            <a:r>
              <a:rPr lang="tr-TR" sz="1800" dirty="0" smtClean="0"/>
              <a:t>Mesleki Uygulama süreçlerini kolaylaştıran bir sistem</a:t>
            </a:r>
          </a:p>
          <a:p>
            <a:pPr lvl="1"/>
            <a:r>
              <a:rPr lang="tr-TR" sz="1800" dirty="0" smtClean="0"/>
              <a:t>Nitelikli mezun verme hedeflerine katkı sağlayacak</a:t>
            </a:r>
          </a:p>
          <a:p>
            <a:pPr lvl="1"/>
            <a:r>
              <a:rPr lang="tr-TR" sz="1800" dirty="0" smtClean="0"/>
              <a:t>Firma temsilcilerinin ve danışman öğretim elemanlarının işlerini kolaylaştıracak bir sistem</a:t>
            </a:r>
          </a:p>
          <a:p>
            <a:pPr lvl="1"/>
            <a:endParaRPr lang="tr-TR" sz="1800" dirty="0"/>
          </a:p>
          <a:p>
            <a:pPr lvl="1"/>
            <a:endParaRPr lang="tr-TR" sz="1800" dirty="0" smtClean="0"/>
          </a:p>
          <a:p>
            <a:pPr marL="457200" lvl="1" indent="0" algn="ctr">
              <a:buNone/>
            </a:pPr>
            <a:r>
              <a:rPr lang="tr-TR" sz="1800" b="1" dirty="0" smtClean="0"/>
              <a:t>TEŞEKKÜRLER</a:t>
            </a:r>
            <a:endParaRPr lang="tr-TR" sz="1800" b="1" dirty="0"/>
          </a:p>
        </p:txBody>
      </p:sp>
      <p:pic>
        <p:nvPicPr>
          <p:cNvPr id="8" name="Resim 4">
            <a:extLst>
              <a:ext uri="{FF2B5EF4-FFF2-40B4-BE49-F238E27FC236}">
                <a16:creationId xmlns:a16="http://schemas.microsoft.com/office/drawing/2014/main" id="{3787047D-5908-5E48-A6BD-63F08E149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727713A2-C650-594C-BBCB-E9CAFA39E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6309320"/>
            <a:ext cx="1944216" cy="39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1FCEC-F9F1-456F-A6E1-2A6B71C32FB6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A32E56A8-0238-0940-A40D-EDCA1F3EBC24}"/>
              </a:ext>
            </a:extLst>
          </p:cNvPr>
          <p:cNvSpPr txBox="1">
            <a:spLocks/>
          </p:cNvSpPr>
          <p:nvPr/>
        </p:nvSpPr>
        <p:spPr bwMode="auto">
          <a:xfrm>
            <a:off x="3491880" y="6402872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https://muys.sabis.sakarya.edu.tr</a:t>
            </a:r>
          </a:p>
        </p:txBody>
      </p:sp>
    </p:spTree>
    <p:extLst>
      <p:ext uri="{BB962C8B-B14F-4D97-AF65-F5344CB8AC3E}">
        <p14:creationId xmlns:p14="http://schemas.microsoft.com/office/powerpoint/2010/main" val="38129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um_Sablo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B53B6D98-E29A-4E26-8E4E-0A111BAFADED}" vid="{95A19400-8BF6-4A72-B281-0F5A18BCF85B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sunum_01</Template>
  <TotalTime>618</TotalTime>
  <Words>220</Words>
  <Application>Microsoft Office PowerPoint</Application>
  <PresentationFormat>Ekran Gösterisi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Sunum_Sablon</vt:lpstr>
      <vt:lpstr>Mesleki Uygulama Yönetim Sistemi</vt:lpstr>
      <vt:lpstr>Hedefler - Sorunlar</vt:lpstr>
      <vt:lpstr>MUYS: Giriş sayfası </vt:lpstr>
      <vt:lpstr>MUYS: Menü, işlevler </vt:lpstr>
      <vt:lpstr>MUYS: Firma kaydı</vt:lpstr>
      <vt:lpstr>MUYS: Öğrenci talep arayüzü</vt:lpstr>
      <vt:lpstr>MUYS: Öğrenciden belge talep arayüzü</vt:lpstr>
      <vt:lpstr>Sonuçlar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Sau</dc:creator>
  <cp:lastModifiedBy>Ahmet Özmen</cp:lastModifiedBy>
  <cp:revision>147</cp:revision>
  <dcterms:created xsi:type="dcterms:W3CDTF">2020-03-15T11:21:23Z</dcterms:created>
  <dcterms:modified xsi:type="dcterms:W3CDTF">2021-12-08T05:53:43Z</dcterms:modified>
</cp:coreProperties>
</file>